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267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-17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6642505C-C2F2-4415-857C-0BBC2859288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463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AC805B5A-075C-41BA-A30D-BA76C7B55C5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36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40963-E3C1-4FC3-8DCB-DEA817D73994}" type="slidenum">
              <a:rPr lang="it-IT"/>
              <a:pPr/>
              <a:t>1</a:t>
            </a:fld>
            <a:endParaRPr 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0993D-3816-4A7E-B51E-7BB681DF0AED}" type="slidenum">
              <a:rPr lang="it-IT"/>
              <a:pPr/>
              <a:t>10</a:t>
            </a:fld>
            <a:endParaRPr 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B68FA-2E01-4A38-88A5-C55D545EE4F4}" type="slidenum">
              <a:rPr lang="it-IT"/>
              <a:pPr/>
              <a:t>11</a:t>
            </a:fld>
            <a:endParaRPr 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367A1-3DD5-410C-8D07-0FED91CC54E5}" type="slidenum">
              <a:rPr lang="it-IT"/>
              <a:pPr/>
              <a:t>12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4D3B6-060F-47AA-8995-C1DBA9EC3AF8}" type="slidenum">
              <a:rPr lang="it-IT"/>
              <a:pPr/>
              <a:t>13</a:t>
            </a:fld>
            <a:endParaRPr 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2F707-FA9C-4054-BF21-624CBE4A2AB3}" type="slidenum">
              <a:rPr lang="it-IT"/>
              <a:pPr/>
              <a:t>14</a:t>
            </a:fld>
            <a:endParaRPr 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FCCEE-FD6B-4AAE-9FBB-C45A54C89622}" type="slidenum">
              <a:rPr lang="it-IT"/>
              <a:pPr/>
              <a:t>15</a:t>
            </a:fld>
            <a:endParaRPr 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84C3-CCCA-4180-A190-150286514941}" type="slidenum">
              <a:rPr lang="it-IT"/>
              <a:pPr/>
              <a:t>16</a:t>
            </a:fld>
            <a:endParaRPr 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94695-3FA7-414A-9784-0E2D694A1ADE}" type="slidenum">
              <a:rPr lang="it-IT"/>
              <a:pPr/>
              <a:t>17</a:t>
            </a:fld>
            <a:endParaRPr 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EDB95-02AD-47A7-B197-8FB2221456B6}" type="slidenum">
              <a:rPr lang="it-IT"/>
              <a:pPr/>
              <a:t>18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A6F10-E205-4F24-9262-034020722310}" type="slidenum">
              <a:rPr lang="it-IT"/>
              <a:pPr/>
              <a:t>19</a:t>
            </a:fld>
            <a:endParaRPr 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0E2C9-9764-4CA5-A2F7-C33755B59EE8}" type="slidenum">
              <a:rPr lang="it-IT"/>
              <a:pPr/>
              <a:t>2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362FC-8C26-4085-9CBB-D55D150D4692}" type="slidenum">
              <a:rPr lang="it-IT"/>
              <a:pPr/>
              <a:t>20</a:t>
            </a:fld>
            <a:endParaRPr 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DCFD4-BCF6-4BE5-8355-7C615A416285}" type="slidenum">
              <a:rPr lang="it-IT"/>
              <a:pPr/>
              <a:t>21</a:t>
            </a:fld>
            <a:endParaRPr 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C71B6-38D0-4A96-9F78-C2B6A35EE284}" type="slidenum">
              <a:rPr lang="it-IT"/>
              <a:pPr/>
              <a:t>22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3C636-A70E-4FF6-A289-EE5A930C6021}" type="slidenum">
              <a:rPr lang="it-IT"/>
              <a:pPr/>
              <a:t>23</a:t>
            </a:fld>
            <a:endParaRPr 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EF7D2-D41B-40D3-A7B6-8134DBA5CFCB}" type="slidenum">
              <a:rPr lang="it-IT"/>
              <a:pPr/>
              <a:t>24</a:t>
            </a:fld>
            <a:endParaRPr 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46A44-F6B8-4C3D-8463-8ED00244196C}" type="slidenum">
              <a:rPr lang="it-IT"/>
              <a:pPr/>
              <a:t>25</a:t>
            </a:fld>
            <a:endParaRPr 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703CA-494D-414E-A3CB-DDBBBC5EC7FE}" type="slidenum">
              <a:rPr lang="it-IT"/>
              <a:pPr/>
              <a:t>26</a:t>
            </a:fld>
            <a:endParaRPr 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4F20-8895-4CC5-9590-B180269761FB}" type="slidenum">
              <a:rPr lang="it-IT"/>
              <a:pPr/>
              <a:t>27</a:t>
            </a:fld>
            <a:endParaRPr 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C230A-E24E-4C94-90B3-931F745ADAC0}" type="slidenum">
              <a:rPr lang="it-IT"/>
              <a:pPr/>
              <a:t>28</a:t>
            </a:fld>
            <a:endParaRPr 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4ACA0-C252-4A08-A903-315C15420EB8}" type="slidenum">
              <a:rPr lang="it-IT"/>
              <a:pPr/>
              <a:t>29</a:t>
            </a:fld>
            <a:endParaRPr 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3B74A-D272-4D6A-B9DD-F3A7276E0605}" type="slidenum">
              <a:rPr lang="it-IT"/>
              <a:pPr/>
              <a:t>3</a:t>
            </a:fld>
            <a:endParaRPr lang="it-I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32956-E731-4D6F-B97A-D816D1227DEA}" type="slidenum">
              <a:rPr lang="it-IT"/>
              <a:pPr/>
              <a:t>4</a:t>
            </a:fld>
            <a:endParaRPr 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E4DD7-0EC0-405A-9D6A-A36AE708738B}" type="slidenum">
              <a:rPr lang="it-IT"/>
              <a:pPr/>
              <a:t>5</a:t>
            </a:fld>
            <a:endParaRPr 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30EE6-F87A-4BE0-A22E-101482E4115F}" type="slidenum">
              <a:rPr lang="it-IT"/>
              <a:pPr/>
              <a:t>6</a:t>
            </a:fld>
            <a:endParaRPr 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D029E-2C4C-4CD0-8642-BED00C3D563B}" type="slidenum">
              <a:rPr lang="it-IT"/>
              <a:pPr/>
              <a:t>7</a:t>
            </a:fld>
            <a:endParaRPr 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CAB78-4806-4094-9E19-2877F4094F07}" type="slidenum">
              <a:rPr lang="it-IT"/>
              <a:pPr/>
              <a:t>8</a:t>
            </a:fld>
            <a:endParaRPr 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5D8A3-EC96-4E0B-A54F-0D186B34D6D5}" type="slidenum">
              <a:rPr lang="it-IT"/>
              <a:pPr/>
              <a:t>9</a:t>
            </a:fld>
            <a:endParaRPr 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0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B33471-5809-4BA4-BCD4-11AEB546BCB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125EF-CED8-4A1D-97B5-289129D880F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623F0-F403-4484-97C9-22EA57173E4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B5096-36D2-4681-8A35-F7D29DBDEA6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AD143-8C6E-4DC9-8982-D6DDB5622BB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F3642-E519-4DE8-9AC9-0DAEA25A9F0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8AD34-2017-40C4-A797-B8576E907A9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7307E-2600-41BE-B19C-55D61AD638A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B599C-EEE5-4DDF-BC1D-4CADD223CF8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DB5FE-86B5-4013-B8EF-C8280A65C95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D3BC2-D181-4486-A814-CF63ED1454D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BC88514-6F2C-4225-88B3-0FE6132F50BD}" type="slidenum">
              <a:rPr lang="it-IT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www.sant-ambrogio.it/" TargetMode="External"/><Relationship Id="rId4" Type="http://schemas.openxmlformats.org/officeDocument/2006/relationships/hyperlink" Target="mailto:santambrogio@sant-ambrogio.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9906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Un data </a:t>
            </a:r>
            <a:r>
              <a:rPr lang="it-IT" sz="3200" dirty="0">
                <a:solidFill>
                  <a:schemeClr val="tx1"/>
                </a:solidFill>
              </a:rPr>
              <a:t>base </a:t>
            </a:r>
            <a:r>
              <a:rPr lang="it-IT" sz="3200" dirty="0" smtClean="0">
                <a:solidFill>
                  <a:schemeClr val="tx1"/>
                </a:solidFill>
              </a:rPr>
              <a:t>materiali con più di </a:t>
            </a:r>
            <a:r>
              <a:rPr lang="it-IT" sz="3200" dirty="0">
                <a:solidFill>
                  <a:schemeClr val="tx1"/>
                </a:solidFill>
              </a:rPr>
              <a:t>1000 </a:t>
            </a:r>
            <a:r>
              <a:rPr lang="it-IT" sz="3200" dirty="0" smtClean="0">
                <a:solidFill>
                  <a:schemeClr val="tx1"/>
                </a:solidFill>
              </a:rPr>
              <a:t>materiali ASME </a:t>
            </a:r>
            <a:r>
              <a:rPr lang="it-IT" sz="3200" dirty="0">
                <a:solidFill>
                  <a:schemeClr val="tx1"/>
                </a:solidFill>
              </a:rPr>
              <a:t>in </a:t>
            </a:r>
            <a:r>
              <a:rPr lang="it-IT" sz="3200" dirty="0" smtClean="0">
                <a:solidFill>
                  <a:schemeClr val="tx1"/>
                </a:solidFill>
              </a:rPr>
              <a:t>doppie unità … 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23556" name="Picture 4" descr="C:\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16000"/>
            <a:ext cx="8172450" cy="584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379"/>
            <a:ext cx="8424936" cy="990600"/>
          </a:xfrm>
          <a:noFill/>
          <a:ln/>
        </p:spPr>
        <p:txBody>
          <a:bodyPr lIns="92075" tIns="46038" rIns="92075" bIns="46038"/>
          <a:lstStyle/>
          <a:p>
            <a:r>
              <a:rPr lang="it-IT" sz="2400" dirty="0" smtClean="0">
                <a:solidFill>
                  <a:schemeClr val="tx1"/>
                </a:solidFill>
              </a:rPr>
              <a:t>… con sollecitazioni ammissibili, limiti elastici, carichi di rottura, moduli elastici e coefficienti di dilatazione.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25604" name="Picture 4" descr="C:\b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143000"/>
            <a:ext cx="9004300" cy="5448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408712" cy="836712"/>
          </a:xfrm>
          <a:noFill/>
          <a:ln/>
        </p:spPr>
        <p:txBody>
          <a:bodyPr lIns="92075" tIns="46038" rIns="92075" bIns="46038"/>
          <a:lstStyle/>
          <a:p>
            <a:r>
              <a:rPr lang="it-IT" sz="2400" dirty="0" smtClean="0">
                <a:solidFill>
                  <a:schemeClr val="tx1"/>
                </a:solidFill>
              </a:rPr>
              <a:t>Possibilità di considerare lamiere  placcate e riporti di saldatura.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27653" name="Picture 5" descr="C:\c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6712"/>
            <a:ext cx="829945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620000" cy="990600"/>
          </a:xfrm>
          <a:noFill/>
          <a:ln/>
        </p:spPr>
        <p:txBody>
          <a:bodyPr lIns="92075" tIns="46038" rIns="92075" bIns="46038"/>
          <a:lstStyle/>
          <a:p>
            <a:r>
              <a:rPr lang="it-IT" sz="2800" dirty="0" smtClean="0">
                <a:solidFill>
                  <a:schemeClr val="tx1"/>
                </a:solidFill>
              </a:rPr>
              <a:t>Tutti i componenti standard possono essere richiamati da appositi data base.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29700" name="Picture 4" descr="C:\Documents and Settings\Marzot\Documenti\Immagini\tub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115300" cy="5270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39763"/>
            <a:ext cx="7543800" cy="762000"/>
          </a:xfrm>
          <a:noFill/>
          <a:ln/>
        </p:spPr>
        <p:txBody>
          <a:bodyPr lIns="92075" tIns="46038" rIns="92075" bIns="46038"/>
          <a:lstStyle/>
          <a:p>
            <a:r>
              <a:rPr lang="it-IT"/>
              <a:t>TRACCIA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it-IT" sz="2400" dirty="0" smtClean="0"/>
              <a:t>Programma per la tracciatura delle piastre tubiere di scambiatori di calore.</a:t>
            </a:r>
            <a:endParaRPr lang="it-IT" sz="2400" dirty="0"/>
          </a:p>
          <a:p>
            <a:pPr>
              <a:buFont typeface="Wingdings" pitchFamily="2" charset="2"/>
              <a:buNone/>
            </a:pPr>
            <a:endParaRPr lang="it-IT" sz="2400" dirty="0"/>
          </a:p>
          <a:p>
            <a:pPr lvl="1"/>
            <a:r>
              <a:rPr lang="it-IT" sz="2000" dirty="0" smtClean="0"/>
              <a:t>Tracciatura ottimizzata per minimizzare i diametri</a:t>
            </a:r>
            <a:endParaRPr lang="it-IT" sz="2000" dirty="0"/>
          </a:p>
          <a:p>
            <a:pPr lvl="1"/>
            <a:r>
              <a:rPr lang="it-IT" sz="2000" dirty="0" smtClean="0"/>
              <a:t>Disegno costruttivo</a:t>
            </a:r>
            <a:endParaRPr lang="it-IT" sz="2000" dirty="0"/>
          </a:p>
          <a:p>
            <a:pPr lvl="1"/>
            <a:r>
              <a:rPr lang="it-IT" sz="2000" dirty="0" smtClean="0"/>
              <a:t>Calcolo del Rov² anche per fluidi bifase</a:t>
            </a:r>
            <a:endParaRPr lang="it-IT" sz="2000" dirty="0"/>
          </a:p>
          <a:p>
            <a:pPr lvl="1"/>
            <a:r>
              <a:rPr lang="it-IT" sz="2000" dirty="0" smtClean="0"/>
              <a:t>Generazione del file di disegno in formato </a:t>
            </a:r>
            <a:r>
              <a:rPr lang="it-IT" sz="2000" dirty="0" smtClean="0"/>
              <a:t>DXF</a:t>
            </a:r>
            <a:endParaRPr lang="it-IT" sz="2000" dirty="0"/>
          </a:p>
          <a:p>
            <a:pPr lvl="1"/>
            <a:r>
              <a:rPr lang="it-IT" sz="2000" dirty="0" smtClean="0"/>
              <a:t>Generazione dell’input per foratrici N.C.</a:t>
            </a:r>
            <a:endParaRPr lang="it-IT" sz="2000" dirty="0"/>
          </a:p>
          <a:p>
            <a:pPr lvl="1">
              <a:buFontTx/>
              <a:buNone/>
            </a:pPr>
            <a:endParaRPr lang="it-IT" sz="2000" dirty="0"/>
          </a:p>
          <a:p>
            <a:pPr>
              <a:buSzPct val="95000"/>
              <a:buFontTx/>
              <a:buChar char="–"/>
            </a:pPr>
            <a:endParaRPr lang="it-IT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380040" cy="6096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Disegno costruttivo della tracciatura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7937500" cy="566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Percorso di foratura ottimizzato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04850"/>
            <a:ext cx="7861300" cy="6165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609600"/>
          </a:xfrm>
          <a:noFill/>
          <a:ln/>
        </p:spPr>
        <p:txBody>
          <a:bodyPr lIns="92075" tIns="46038" rIns="92075" bIns="46038"/>
          <a:lstStyle/>
          <a:p>
            <a:r>
              <a:rPr lang="it-IT" sz="3600" dirty="0" smtClean="0">
                <a:solidFill>
                  <a:schemeClr val="tx1"/>
                </a:solidFill>
              </a:rPr>
              <a:t>Generazione del </a:t>
            </a:r>
            <a:r>
              <a:rPr lang="it-IT" sz="3600" dirty="0" err="1" smtClean="0">
                <a:solidFill>
                  <a:schemeClr val="tx1"/>
                </a:solidFill>
              </a:rPr>
              <a:t>Setting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</a:rPr>
              <a:t>plan</a:t>
            </a:r>
            <a:endParaRPr lang="it-IT" sz="3600" dirty="0">
              <a:solidFill>
                <a:schemeClr val="tx1"/>
              </a:solidFill>
            </a:endParaRP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295400" y="609600"/>
            <a:ext cx="7861300" cy="6261100"/>
            <a:chOff x="816" y="384"/>
            <a:chExt cx="4952" cy="3944"/>
          </a:xfrm>
        </p:grpSpPr>
        <p:pic>
          <p:nvPicPr>
            <p:cNvPr id="37892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84"/>
              <a:ext cx="4952" cy="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874" y="413"/>
              <a:ext cx="4828" cy="3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w"/>
              </a:pPr>
              <a:endParaRPr lang="it-IT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236024" cy="762000"/>
          </a:xfrm>
          <a:noFill/>
          <a:ln/>
        </p:spPr>
        <p:txBody>
          <a:bodyPr lIns="92075" tIns="46038" rIns="92075" bIns="46038"/>
          <a:lstStyle/>
          <a:p>
            <a:r>
              <a:rPr lang="it-IT" sz="3600" dirty="0" smtClean="0">
                <a:solidFill>
                  <a:schemeClr val="tx1"/>
                </a:solidFill>
              </a:rPr>
              <a:t>Generazione del disegno quotato…</a:t>
            </a:r>
            <a:endParaRPr lang="it-IT" sz="3600" dirty="0">
              <a:solidFill>
                <a:schemeClr val="tx1"/>
              </a:solidFill>
            </a:endParaRP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1295400" y="1066800"/>
            <a:ext cx="7861300" cy="5803900"/>
            <a:chOff x="816" y="672"/>
            <a:chExt cx="4952" cy="3656"/>
          </a:xfrm>
        </p:grpSpPr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672"/>
              <a:ext cx="4952" cy="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874" y="701"/>
              <a:ext cx="4828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w"/>
              </a:pPr>
              <a:endParaRPr lang="it-IT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6858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… con tutte le dimensioni.</a:t>
            </a:r>
            <a:endParaRPr lang="it-IT" sz="3200" dirty="0">
              <a:solidFill>
                <a:schemeClr val="tx1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1295400" y="838200"/>
            <a:ext cx="7861300" cy="6032500"/>
            <a:chOff x="816" y="528"/>
            <a:chExt cx="4952" cy="3800"/>
          </a:xfrm>
        </p:grpSpPr>
        <p:pic>
          <p:nvPicPr>
            <p:cNvPr id="41988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528"/>
              <a:ext cx="4952" cy="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874" y="557"/>
              <a:ext cx="4828" cy="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w"/>
              </a:pPr>
              <a:endParaRPr lang="it-IT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97075"/>
            <a:ext cx="5484813" cy="1431925"/>
          </a:xfrm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IL PROGRAMMA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STEMEC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6632"/>
            <a:ext cx="7659687" cy="773956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Generazione del rapporto di calcolo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44037" name="Picture 5" descr="C:\Documents and Settings\Marzot\Documenti\Immagini\fl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65278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990600"/>
          </a:xfrm>
          <a:noFill/>
          <a:ln/>
        </p:spPr>
        <p:txBody>
          <a:bodyPr lIns="92075" tIns="46038" rIns="92075" bIns="46038"/>
          <a:lstStyle/>
          <a:p>
            <a:r>
              <a:rPr lang="it-IT" sz="3600" dirty="0" smtClean="0">
                <a:solidFill>
                  <a:schemeClr val="tx1"/>
                </a:solidFill>
              </a:rPr>
              <a:t>Lista materiali con pesi e costi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46084" name="Picture 4" descr="C:\Documents and Settings\Marzot\Documenti\Immagini\bom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71600"/>
            <a:ext cx="5772150" cy="5149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6632"/>
            <a:ext cx="7427640" cy="1152128"/>
          </a:xfrm>
          <a:noFill/>
          <a:ln/>
        </p:spPr>
        <p:txBody>
          <a:bodyPr lIns="92075" tIns="46038" rIns="92075" bIns="46038"/>
          <a:lstStyle/>
          <a:p>
            <a:r>
              <a:rPr lang="it-IT" sz="3600" dirty="0" smtClean="0">
                <a:solidFill>
                  <a:schemeClr val="tx1"/>
                </a:solidFill>
              </a:rPr>
              <a:t>Ciclo costruttivo con ore di lavoro e relativi costi orari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48133" name="Picture 5" descr="C:\Documents and Settings\Marzot\Documenti\Immagini\ts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71600"/>
            <a:ext cx="6045200" cy="5067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67750" cy="990600"/>
          </a:xfrm>
          <a:noFill/>
          <a:ln/>
        </p:spPr>
        <p:txBody>
          <a:bodyPr lIns="92075" tIns="46038" rIns="92075" bIns="46038"/>
          <a:lstStyle/>
          <a:p>
            <a:r>
              <a:rPr lang="it-IT" sz="2800">
                <a:solidFill>
                  <a:schemeClr val="tx1"/>
                </a:solidFill>
              </a:rPr>
              <a:t>Manhours summary divided by  cost center </a:t>
            </a:r>
          </a:p>
        </p:txBody>
      </p:sp>
      <p:pic>
        <p:nvPicPr>
          <p:cNvPr id="50180" name="Picture 4" descr="C:\Documents and Settings\Marzot\Documenti\Immagini\ria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038850" cy="4914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620000" cy="990600"/>
          </a:xfrm>
          <a:noFill/>
          <a:ln/>
        </p:spPr>
        <p:txBody>
          <a:bodyPr lIns="92075" tIns="46038" rIns="92075" bIns="46038"/>
          <a:lstStyle/>
          <a:p>
            <a:r>
              <a:rPr lang="it-IT" sz="3600" dirty="0" smtClean="0">
                <a:solidFill>
                  <a:schemeClr val="tx1"/>
                </a:solidFill>
              </a:rPr>
              <a:t>Costo totale dell’apparecchio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52228" name="Picture 4" descr="C:\Documents and Settings\Marzot\Documenti\Immagini\to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664200" cy="4273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44" y="0"/>
            <a:ext cx="8524056" cy="764704"/>
          </a:xfrm>
          <a:noFill/>
          <a:ln/>
        </p:spPr>
        <p:txBody>
          <a:bodyPr lIns="92075" tIns="46038" rIns="92075" bIns="46038"/>
          <a:lstStyle/>
          <a:p>
            <a:r>
              <a:rPr lang="it-IT" sz="3600" dirty="0" smtClean="0">
                <a:solidFill>
                  <a:schemeClr val="tx1"/>
                </a:solidFill>
              </a:rPr>
              <a:t>Foglio dati </a:t>
            </a:r>
            <a:r>
              <a:rPr lang="it-IT" sz="3600" dirty="0">
                <a:solidFill>
                  <a:schemeClr val="tx1"/>
                </a:solidFill>
              </a:rPr>
              <a:t>TEMA </a:t>
            </a:r>
            <a:r>
              <a:rPr lang="it-IT" sz="3600" dirty="0" smtClean="0">
                <a:solidFill>
                  <a:schemeClr val="tx1"/>
                </a:solidFill>
              </a:rPr>
              <a:t>dello scambiatore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54276" name="Picture 4" descr="C:\Documents and Settings\Marzot\Documenti\Immagini\d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856314"/>
            <a:ext cx="10083800" cy="6013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12212" cy="6858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Modifica interattiva della lista materiali …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7937500" cy="6178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6651848" cy="990600"/>
          </a:xfrm>
          <a:noFill/>
          <a:ln/>
        </p:spPr>
        <p:txBody>
          <a:bodyPr lIns="92075" tIns="46038" rIns="92075" bIns="46038"/>
          <a:lstStyle/>
          <a:p>
            <a:r>
              <a:rPr lang="it-IT" sz="3600" dirty="0" smtClean="0">
                <a:solidFill>
                  <a:schemeClr val="tx1"/>
                </a:solidFill>
              </a:rPr>
              <a:t>… </a:t>
            </a:r>
            <a:r>
              <a:rPr lang="it-IT" sz="3600" dirty="0">
                <a:solidFill>
                  <a:schemeClr val="tx1"/>
                </a:solidFill>
              </a:rPr>
              <a:t>e</a:t>
            </a:r>
            <a:r>
              <a:rPr lang="it-IT" sz="3600" dirty="0" smtClean="0">
                <a:solidFill>
                  <a:schemeClr val="tx1"/>
                </a:solidFill>
              </a:rPr>
              <a:t> del ciclo di lavoro. 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73138"/>
            <a:ext cx="7937500" cy="5818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0"/>
            <a:ext cx="9108504" cy="990600"/>
          </a:xfrm>
          <a:noFill/>
          <a:ln/>
        </p:spPr>
        <p:txBody>
          <a:bodyPr lIns="92075" tIns="46038" rIns="92075" bIns="46038"/>
          <a:lstStyle/>
          <a:p>
            <a:r>
              <a:rPr lang="it-IT" sz="2400" dirty="0">
                <a:solidFill>
                  <a:schemeClr val="tx1"/>
                </a:solidFill>
              </a:rPr>
              <a:t>110 </a:t>
            </a:r>
            <a:r>
              <a:rPr lang="it-IT" sz="2400" dirty="0" smtClean="0">
                <a:solidFill>
                  <a:schemeClr val="tx1"/>
                </a:solidFill>
              </a:rPr>
              <a:t>tabelle delle ore di manodopera gestibili dall’utente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7937500" cy="603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685800"/>
            <a:ext cx="4608513" cy="838200"/>
          </a:xfrm>
          <a:noFill/>
          <a:ln/>
        </p:spPr>
        <p:txBody>
          <a:bodyPr lIns="92075" tIns="46038" rIns="92075" bIns="46038" anchor="ctr"/>
          <a:lstStyle/>
          <a:p>
            <a:r>
              <a:rPr lang="it-IT">
                <a:solidFill>
                  <a:schemeClr val="tx1"/>
                </a:solidFill>
              </a:rPr>
              <a:t>        </a:t>
            </a:r>
            <a:r>
              <a:rPr lang="it-IT" sz="4000">
                <a:solidFill>
                  <a:schemeClr val="tx1"/>
                </a:solidFill>
              </a:rPr>
              <a:t>STEMEC 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752600"/>
            <a:ext cx="5499100" cy="2679700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048000" y="4572000"/>
            <a:ext cx="5486400" cy="207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200" b="1" dirty="0">
                <a:cs typeface="Times New Roman" charset="0"/>
              </a:rPr>
              <a:t>SANT’AMBROGIO</a:t>
            </a:r>
            <a:r>
              <a:rPr lang="it-IT" sz="1600" b="1" dirty="0">
                <a:cs typeface="Times New Roman" charset="0"/>
              </a:rPr>
              <a:t> </a:t>
            </a:r>
            <a:r>
              <a:rPr lang="it-IT" b="1" dirty="0">
                <a:cs typeface="Times New Roman" charset="0"/>
              </a:rPr>
              <a:t>Servizi Industriali </a:t>
            </a:r>
            <a:r>
              <a:rPr lang="it-IT" b="1" dirty="0" err="1">
                <a:cs typeface="Times New Roman" charset="0"/>
              </a:rPr>
              <a:t>Srl</a:t>
            </a:r>
            <a:r>
              <a:rPr lang="it-IT" sz="1600" b="1" dirty="0">
                <a:cs typeface="Times New Roman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1400" b="1" dirty="0">
                <a:cs typeface="Times New Roman" charset="0"/>
              </a:rPr>
              <a:t>MILANO </a:t>
            </a:r>
          </a:p>
          <a:p>
            <a:pPr algn="ctr">
              <a:spcBef>
                <a:spcPct val="50000"/>
              </a:spcBef>
            </a:pPr>
            <a:r>
              <a:rPr lang="fr-FR" sz="1400" b="1" dirty="0" smtClean="0">
                <a:cs typeface="Times New Roman" charset="0"/>
              </a:rPr>
              <a:t>Tel. : 02 70603113      Fax</a:t>
            </a:r>
            <a:r>
              <a:rPr lang="fr-FR" sz="1400" b="1" dirty="0">
                <a:cs typeface="Times New Roman" charset="0"/>
              </a:rPr>
              <a:t>: </a:t>
            </a:r>
            <a:r>
              <a:rPr lang="fr-FR" sz="1400" b="1" dirty="0" smtClean="0">
                <a:cs typeface="Times New Roman" charset="0"/>
              </a:rPr>
              <a:t>02 2663546 </a:t>
            </a:r>
            <a:endParaRPr lang="it-IT" sz="1400" b="1" dirty="0"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fr-FR" sz="1600" b="1" dirty="0">
                <a:cs typeface="Times New Roman" charset="0"/>
              </a:rPr>
              <a:t>e-mail: </a:t>
            </a:r>
            <a:r>
              <a:rPr lang="fr-FR" sz="1600" b="1" dirty="0">
                <a:cs typeface="Times New Roman" charset="0"/>
                <a:hlinkClick r:id="rId4"/>
              </a:rPr>
              <a:t>santambrogio@sant-ambrogio.it</a:t>
            </a:r>
            <a:endParaRPr lang="it-IT" sz="1600" b="1" dirty="0"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fr-FR" sz="1600" b="1" dirty="0">
                <a:cs typeface="Times New Roman" charset="0"/>
              </a:rPr>
              <a:t> web site: </a:t>
            </a:r>
            <a:r>
              <a:rPr lang="fr-FR" sz="1600" b="1" dirty="0">
                <a:cs typeface="Times New Roman" charset="0"/>
                <a:hlinkClick r:id="rId5"/>
              </a:rPr>
              <a:t>www.sant-ambrogio.it</a:t>
            </a:r>
            <a:endParaRPr lang="it-IT" sz="1600" b="1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endParaRPr lang="it-IT" sz="1600" b="1" dirty="0"/>
          </a:p>
        </p:txBody>
      </p:sp>
      <p:pic>
        <p:nvPicPr>
          <p:cNvPr id="22530" name="Picture 2" descr="C:\Sfondo desktop 1280x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113514" cy="19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39763"/>
            <a:ext cx="7543800" cy="762000"/>
          </a:xfrm>
          <a:noFill/>
          <a:ln/>
        </p:spPr>
        <p:txBody>
          <a:bodyPr lIns="92075" tIns="46038" rIns="92075" bIns="46038"/>
          <a:lstStyle/>
          <a:p>
            <a:r>
              <a:rPr lang="it-IT"/>
              <a:t>STEMEC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it-IT" sz="2400" dirty="0" smtClean="0"/>
              <a:t>Lo STEMEC è un software per la progettazione meccanica di scambiatori di calore a fascio tubiero secondo il codice </a:t>
            </a:r>
            <a:r>
              <a:rPr lang="it-IT" sz="2400" dirty="0"/>
              <a:t>ASME VIII div. 1 </a:t>
            </a:r>
            <a:r>
              <a:rPr lang="it-IT" sz="2400" dirty="0" smtClean="0"/>
              <a:t>e le norme </a:t>
            </a:r>
            <a:r>
              <a:rPr lang="it-IT" sz="2400" dirty="0"/>
              <a:t>TEMA </a:t>
            </a:r>
          </a:p>
          <a:p>
            <a:pPr>
              <a:buFont typeface="Wingdings" pitchFamily="2" charset="2"/>
              <a:buNone/>
            </a:pPr>
            <a:endParaRPr lang="it-IT" sz="2400" dirty="0"/>
          </a:p>
          <a:p>
            <a:pPr lvl="1"/>
            <a:r>
              <a:rPr lang="it-IT" sz="2000" dirty="0" smtClean="0"/>
              <a:t>Rapporto di calcolo dettagliato</a:t>
            </a:r>
            <a:endParaRPr lang="it-IT" sz="2000" dirty="0"/>
          </a:p>
          <a:p>
            <a:pPr lvl="1"/>
            <a:r>
              <a:rPr lang="it-IT" sz="2000" dirty="0" smtClean="0"/>
              <a:t>Lista dei materiali completa di pesi e prezzi</a:t>
            </a:r>
            <a:endParaRPr lang="it-IT" sz="2000" dirty="0"/>
          </a:p>
          <a:p>
            <a:pPr lvl="1"/>
            <a:r>
              <a:rPr lang="it-IT" sz="2000" dirty="0" smtClean="0"/>
              <a:t>Ore di lavoro e costo della manodopera</a:t>
            </a:r>
            <a:endParaRPr lang="it-IT" sz="2000" dirty="0"/>
          </a:p>
          <a:p>
            <a:pPr lvl="1"/>
            <a:r>
              <a:rPr lang="it-IT" sz="2000" dirty="0" smtClean="0"/>
              <a:t>Tracciatura della piastra tubiera</a:t>
            </a:r>
            <a:endParaRPr lang="it-IT" sz="2000" dirty="0"/>
          </a:p>
          <a:p>
            <a:pPr lvl="1"/>
            <a:r>
              <a:rPr lang="it-IT" sz="2000" dirty="0" smtClean="0"/>
              <a:t>Disegni completi di dimensioni</a:t>
            </a:r>
            <a:endParaRPr lang="it-IT" sz="2000" dirty="0"/>
          </a:p>
          <a:p>
            <a:pPr lvl="1">
              <a:buFontTx/>
              <a:buNone/>
            </a:pPr>
            <a:endParaRPr lang="it-IT" sz="2000" dirty="0"/>
          </a:p>
          <a:p>
            <a:pPr>
              <a:buSzPct val="95000"/>
              <a:buFontTx/>
              <a:buChar char="–"/>
            </a:pPr>
            <a:endParaRPr lang="it-IT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240" y="0"/>
            <a:ext cx="8640960" cy="914400"/>
          </a:xfrm>
          <a:noFill/>
          <a:ln/>
        </p:spPr>
        <p:txBody>
          <a:bodyPr lIns="92075" tIns="46038" rIns="92075" bIns="46038"/>
          <a:lstStyle/>
          <a:p>
            <a:r>
              <a:rPr lang="it-IT" sz="2800" dirty="0" smtClean="0">
                <a:solidFill>
                  <a:schemeClr val="tx1"/>
                </a:solidFill>
              </a:rPr>
              <a:t>Importazione dati dal software di calcolo HTRI 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11268" name="Picture 4" descr="C:\BUTTA\ima2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86868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44 </a:t>
            </a:r>
            <a:r>
              <a:rPr lang="it-IT" sz="3200" dirty="0" smtClean="0">
                <a:solidFill>
                  <a:schemeClr val="tx1"/>
                </a:solidFill>
              </a:rPr>
              <a:t>tipi di scambiatori TEMA 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1066800"/>
            <a:ext cx="6910388" cy="5588000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875984" cy="1143000"/>
          </a:xfrm>
          <a:noFill/>
          <a:ln/>
        </p:spPr>
        <p:txBody>
          <a:bodyPr lIns="92075" tIns="46038" rIns="92075" bIns="46038"/>
          <a:lstStyle/>
          <a:p>
            <a:r>
              <a:rPr lang="it-IT" sz="2800" dirty="0">
                <a:solidFill>
                  <a:schemeClr val="tx1"/>
                </a:solidFill>
              </a:rPr>
              <a:t>… </a:t>
            </a:r>
            <a:r>
              <a:rPr lang="it-IT" sz="2800" dirty="0" smtClean="0">
                <a:solidFill>
                  <a:schemeClr val="tx1"/>
                </a:solidFill>
              </a:rPr>
              <a:t>distributori per alte pressioni tipo TEMA «D» con diverse soluzioni di chiusura …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1536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295400"/>
            <a:ext cx="6521450" cy="5259388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… </a:t>
            </a:r>
            <a:r>
              <a:rPr lang="it-IT" sz="3200" dirty="0" smtClean="0">
                <a:solidFill>
                  <a:schemeClr val="tx1"/>
                </a:solidFill>
              </a:rPr>
              <a:t>scambiatori </a:t>
            </a:r>
            <a:r>
              <a:rPr lang="it-IT" sz="3200" dirty="0" err="1" smtClean="0">
                <a:solidFill>
                  <a:schemeClr val="tx1"/>
                </a:solidFill>
              </a:rPr>
              <a:t>Kettle</a:t>
            </a:r>
            <a:r>
              <a:rPr lang="it-IT" sz="3200" dirty="0" smtClean="0">
                <a:solidFill>
                  <a:schemeClr val="tx1"/>
                </a:solidFill>
              </a:rPr>
              <a:t> …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066800"/>
            <a:ext cx="6981825" cy="5584825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596064" cy="810344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… </a:t>
            </a:r>
            <a:r>
              <a:rPr lang="it-IT" sz="3200" dirty="0" smtClean="0">
                <a:solidFill>
                  <a:schemeClr val="tx1"/>
                </a:solidFill>
              </a:rPr>
              <a:t>casse speciali per alte pressioni…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838200"/>
            <a:ext cx="6959600" cy="5700713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143000"/>
          </a:xfrm>
          <a:noFill/>
          <a:ln/>
        </p:spPr>
        <p:txBody>
          <a:bodyPr lIns="92075" tIns="46038" rIns="92075" bIns="46038"/>
          <a:lstStyle/>
          <a:p>
            <a:r>
              <a:rPr lang="it-IT" sz="3600" dirty="0">
                <a:solidFill>
                  <a:schemeClr val="tx1"/>
                </a:solidFill>
              </a:rPr>
              <a:t>… </a:t>
            </a:r>
            <a:r>
              <a:rPr lang="it-IT" sz="3600" dirty="0" smtClean="0">
                <a:solidFill>
                  <a:schemeClr val="tx1"/>
                </a:solidFill>
              </a:rPr>
              <a:t>teste flottanti tipo «W». </a:t>
            </a:r>
            <a:endParaRPr lang="it-IT" sz="3600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676400" y="990600"/>
          <a:ext cx="6718300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Immagine bitmap" r:id="rId4" imgW="4282811" imgH="4115157" progId="Paint.Picture">
                  <p:embed/>
                </p:oleObj>
              </mc:Choice>
              <mc:Fallback>
                <p:oleObj name="Immagine bitmap" r:id="rId4" imgW="4282811" imgH="4115157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90600"/>
                        <a:ext cx="6718300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flesso">
  <a:themeElements>
    <a:clrScheme name="Rifless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ifless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Rifless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219</TotalTime>
  <Words>333</Words>
  <Application>Microsoft Office PowerPoint</Application>
  <PresentationFormat>Presentazione su schermo (4:3)</PresentationFormat>
  <Paragraphs>76</Paragraphs>
  <Slides>29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Riflesso</vt:lpstr>
      <vt:lpstr>Immagine bitmap</vt:lpstr>
      <vt:lpstr>Presentazione standard di PowerPoint</vt:lpstr>
      <vt:lpstr>IL PROGRAMMA STEMEC</vt:lpstr>
      <vt:lpstr>STEMEC </vt:lpstr>
      <vt:lpstr>Importazione dati dal software di calcolo HTRI </vt:lpstr>
      <vt:lpstr>44 tipi di scambiatori TEMA </vt:lpstr>
      <vt:lpstr>… distributori per alte pressioni tipo TEMA «D» con diverse soluzioni di chiusura …</vt:lpstr>
      <vt:lpstr>… scambiatori Kettle …</vt:lpstr>
      <vt:lpstr>… casse speciali per alte pressioni…</vt:lpstr>
      <vt:lpstr>… teste flottanti tipo «W». </vt:lpstr>
      <vt:lpstr>Un data base materiali con più di 1000 materiali ASME in doppie unità … </vt:lpstr>
      <vt:lpstr>… con sollecitazioni ammissibili, limiti elastici, carichi di rottura, moduli elastici e coefficienti di dilatazione.</vt:lpstr>
      <vt:lpstr>Possibilità di considerare lamiere  placcate e riporti di saldatura.</vt:lpstr>
      <vt:lpstr>Tutti i componenti standard possono essere richiamati da appositi data base.</vt:lpstr>
      <vt:lpstr>TRACCIA</vt:lpstr>
      <vt:lpstr>Disegno costruttivo della tracciatura</vt:lpstr>
      <vt:lpstr>Percorso di foratura ottimizzato</vt:lpstr>
      <vt:lpstr>Generazione del Setting plan</vt:lpstr>
      <vt:lpstr>Generazione del disegno quotato…</vt:lpstr>
      <vt:lpstr>… con tutte le dimensioni.</vt:lpstr>
      <vt:lpstr>Generazione del rapporto di calcolo</vt:lpstr>
      <vt:lpstr>Lista materiali con pesi e costi</vt:lpstr>
      <vt:lpstr>Ciclo costruttivo con ore di lavoro e relativi costi orari</vt:lpstr>
      <vt:lpstr>Manhours summary divided by  cost center </vt:lpstr>
      <vt:lpstr>Costo totale dell’apparecchio</vt:lpstr>
      <vt:lpstr>Foglio dati TEMA dello scambiatore</vt:lpstr>
      <vt:lpstr>Modifica interattiva della lista materiali …</vt:lpstr>
      <vt:lpstr>… e del ciclo di lavoro. </vt:lpstr>
      <vt:lpstr>110 tabelle delle ore di manodopera gestibili dall’utente</vt:lpstr>
      <vt:lpstr>        STEMEC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Fernando Lidonnici</dc:creator>
  <cp:lastModifiedBy>Fernando Lidonnici</cp:lastModifiedBy>
  <cp:revision>70</cp:revision>
  <dcterms:created xsi:type="dcterms:W3CDTF">2006-05-24T14:10:18Z</dcterms:created>
  <dcterms:modified xsi:type="dcterms:W3CDTF">2014-10-08T16:30:36Z</dcterms:modified>
</cp:coreProperties>
</file>